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1" r:id="rId5"/>
    <p:sldId id="265" r:id="rId6"/>
    <p:sldId id="264"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C244-BA4C-4E08-B031-A6FCF087AB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96438F-90F6-4508-B5E9-70A033391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18FAFF-B6C6-4883-AB68-4798CD8ABECA}"/>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5" name="Footer Placeholder 4">
            <a:extLst>
              <a:ext uri="{FF2B5EF4-FFF2-40B4-BE49-F238E27FC236}">
                <a16:creationId xmlns:a16="http://schemas.microsoft.com/office/drawing/2014/main" id="{E01F42DC-4391-442B-A321-899C7FA55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B59AF-F507-42F3-824B-6CED53E9D59F}"/>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413829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A8E4-B332-44DC-A696-BED13CDD70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E26BF0-8CBF-4CD9-AB39-4DBF42E030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D58FC-B74B-429C-B53F-C8E7FE708CF9}"/>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5" name="Footer Placeholder 4">
            <a:extLst>
              <a:ext uri="{FF2B5EF4-FFF2-40B4-BE49-F238E27FC236}">
                <a16:creationId xmlns:a16="http://schemas.microsoft.com/office/drawing/2014/main" id="{61C03C8A-7AD2-4424-8C74-7A223DAA16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C71F21-FF74-43E2-8B29-AB0A02187809}"/>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421110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FB848-AB15-4AF7-914E-5DC6B257C7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2134B4-57F6-4790-9FC7-0D113AA457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7953B-2601-484D-9B8A-BDAD18313CE6}"/>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5" name="Footer Placeholder 4">
            <a:extLst>
              <a:ext uri="{FF2B5EF4-FFF2-40B4-BE49-F238E27FC236}">
                <a16:creationId xmlns:a16="http://schemas.microsoft.com/office/drawing/2014/main" id="{87333D85-393B-425B-9ED3-E483AEE2D1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F19635-1379-4A24-826E-82DC2844F4BD}"/>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347629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56A5-857D-4BBC-9E27-296D63335F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A33C0F-67A5-483B-8B79-939B20E692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ECC5C-BF18-4A8B-BAEF-76C915C6D17A}"/>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5" name="Footer Placeholder 4">
            <a:extLst>
              <a:ext uri="{FF2B5EF4-FFF2-40B4-BE49-F238E27FC236}">
                <a16:creationId xmlns:a16="http://schemas.microsoft.com/office/drawing/2014/main" id="{D9FD1F38-1F3C-435D-9B97-9883326C2D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74233E-E4F5-4BDE-838D-FE67F382B80E}"/>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298117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E6B-8FB3-4CEF-ADF8-8E69EA8DA2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D8785D-AFB8-468A-B55E-881F19EEF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4299CC-6416-414A-9CA9-AD0930187AEF}"/>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5" name="Footer Placeholder 4">
            <a:extLst>
              <a:ext uri="{FF2B5EF4-FFF2-40B4-BE49-F238E27FC236}">
                <a16:creationId xmlns:a16="http://schemas.microsoft.com/office/drawing/2014/main" id="{5DE68084-E61E-409B-B47A-70DA8BED1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C174A-A8FE-4137-9818-4028A1C08E38}"/>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87041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45BF-B42D-4795-A031-58CA7DBB27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5D490F-8F58-43F5-A2F1-9B78AC495D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6A5AD9-CD24-4A5F-ABFF-6C9116FB1F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4D0B03-1A9F-4BD8-933D-77B43CE015D7}"/>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6" name="Footer Placeholder 5">
            <a:extLst>
              <a:ext uri="{FF2B5EF4-FFF2-40B4-BE49-F238E27FC236}">
                <a16:creationId xmlns:a16="http://schemas.microsoft.com/office/drawing/2014/main" id="{F68059B6-3E53-4D15-B589-F6B6C67A38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E64F4F-27E4-4ECC-857E-955B3646E361}"/>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36009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E2EB-69F9-4774-85B7-448C0500D8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2518C4-1D8E-4339-AF72-C0A65A601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98452-D80F-481D-8431-E4391F9714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2A1F85-6C1F-4279-AED8-3A8458865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8FD7AF-9595-4AE7-83B6-969313F144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B2C66D-3AD0-4480-B695-AF5E0ABFAF71}"/>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8" name="Footer Placeholder 7">
            <a:extLst>
              <a:ext uri="{FF2B5EF4-FFF2-40B4-BE49-F238E27FC236}">
                <a16:creationId xmlns:a16="http://schemas.microsoft.com/office/drawing/2014/main" id="{308886BC-94E3-471D-830E-2E56708F4D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CFC863-658D-4CD8-8F99-A4A0B84D93CA}"/>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53947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1D8C-FF38-4D1E-B3BB-E7A1DA3ED9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008D99-D9F1-4443-806B-B9362F0CB259}"/>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4" name="Footer Placeholder 3">
            <a:extLst>
              <a:ext uri="{FF2B5EF4-FFF2-40B4-BE49-F238E27FC236}">
                <a16:creationId xmlns:a16="http://schemas.microsoft.com/office/drawing/2014/main" id="{DF922B68-9A86-42D2-8D8D-3D0756AB70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843F00-2439-44D8-831E-DDCBEE147077}"/>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419859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2D36E6-32DD-4027-9C60-2505E566266C}"/>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3" name="Footer Placeholder 2">
            <a:extLst>
              <a:ext uri="{FF2B5EF4-FFF2-40B4-BE49-F238E27FC236}">
                <a16:creationId xmlns:a16="http://schemas.microsoft.com/office/drawing/2014/main" id="{3470FFB4-03A3-4AE3-99C7-D6BCE0FE9B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FFCF2A-24F4-4A05-A83D-DDE9614CFE9D}"/>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353341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0F8D-E627-4DE7-8813-3AAF93FB9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393D00-3684-4625-A873-F857F0D6E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2E6A92-B1E4-4B21-A18A-701E03DF7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1E5981-B5E9-4135-92E0-F6112388D0E2}"/>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6" name="Footer Placeholder 5">
            <a:extLst>
              <a:ext uri="{FF2B5EF4-FFF2-40B4-BE49-F238E27FC236}">
                <a16:creationId xmlns:a16="http://schemas.microsoft.com/office/drawing/2014/main" id="{DE6EB8B4-40D0-49DE-9013-3EB4F52C3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B6280-36A5-4693-8D47-4CF2B716D2CA}"/>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329131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A841-4463-49D9-9C95-7666F4BEC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10E3ED-A6EC-48C7-A8C1-C64493BA0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B1BDF3-315C-45DF-AE33-C8958621D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749F4F-F432-4586-BE1E-C797B4A03583}"/>
              </a:ext>
            </a:extLst>
          </p:cNvPr>
          <p:cNvSpPr>
            <a:spLocks noGrp="1"/>
          </p:cNvSpPr>
          <p:nvPr>
            <p:ph type="dt" sz="half" idx="10"/>
          </p:nvPr>
        </p:nvSpPr>
        <p:spPr/>
        <p:txBody>
          <a:bodyPr/>
          <a:lstStyle/>
          <a:p>
            <a:fld id="{4F06B478-9BAD-4D48-8980-F4BE7743E876}" type="datetimeFigureOut">
              <a:rPr lang="en-GB" smtClean="0"/>
              <a:t>22/03/2021</a:t>
            </a:fld>
            <a:endParaRPr lang="en-GB"/>
          </a:p>
        </p:txBody>
      </p:sp>
      <p:sp>
        <p:nvSpPr>
          <p:cNvPr id="6" name="Footer Placeholder 5">
            <a:extLst>
              <a:ext uri="{FF2B5EF4-FFF2-40B4-BE49-F238E27FC236}">
                <a16:creationId xmlns:a16="http://schemas.microsoft.com/office/drawing/2014/main" id="{02EEAA70-E974-432A-9E3A-8441DFCCA3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2F2ED-AE6B-4EC6-A802-2E0AAA8CCADA}"/>
              </a:ext>
            </a:extLst>
          </p:cNvPr>
          <p:cNvSpPr>
            <a:spLocks noGrp="1"/>
          </p:cNvSpPr>
          <p:nvPr>
            <p:ph type="sldNum" sz="quarter" idx="12"/>
          </p:nvPr>
        </p:nvSpPr>
        <p:spPr/>
        <p:txBody>
          <a:bodyPr/>
          <a:lstStyle/>
          <a:p>
            <a:fld id="{8D0B556D-7E7C-4FA4-8119-3E00136B05EB}" type="slidenum">
              <a:rPr lang="en-GB" smtClean="0"/>
              <a:t>‹#›</a:t>
            </a:fld>
            <a:endParaRPr lang="en-GB"/>
          </a:p>
        </p:txBody>
      </p:sp>
    </p:spTree>
    <p:extLst>
      <p:ext uri="{BB962C8B-B14F-4D97-AF65-F5344CB8AC3E}">
        <p14:creationId xmlns:p14="http://schemas.microsoft.com/office/powerpoint/2010/main" val="278989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518AC-4FC2-4816-80C1-F1251533C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E62D6E-D3B7-466F-98C9-4842868FB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1FD1A-8BD3-44E0-B7B3-C77B23902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6B478-9BAD-4D48-8980-F4BE7743E876}" type="datetimeFigureOut">
              <a:rPr lang="en-GB" smtClean="0"/>
              <a:t>22/03/2021</a:t>
            </a:fld>
            <a:endParaRPr lang="en-GB"/>
          </a:p>
        </p:txBody>
      </p:sp>
      <p:sp>
        <p:nvSpPr>
          <p:cNvPr id="5" name="Footer Placeholder 4">
            <a:extLst>
              <a:ext uri="{FF2B5EF4-FFF2-40B4-BE49-F238E27FC236}">
                <a16:creationId xmlns:a16="http://schemas.microsoft.com/office/drawing/2014/main" id="{8670B936-120B-4246-A103-A1D43DB18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25EC32-7DE1-4FE3-8D6B-AD5FC5734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B556D-7E7C-4FA4-8119-3E00136B05EB}" type="slidenum">
              <a:rPr lang="en-GB" smtClean="0"/>
              <a:t>‹#›</a:t>
            </a:fld>
            <a:endParaRPr lang="en-GB"/>
          </a:p>
        </p:txBody>
      </p:sp>
    </p:spTree>
    <p:extLst>
      <p:ext uri="{BB962C8B-B14F-4D97-AF65-F5344CB8AC3E}">
        <p14:creationId xmlns:p14="http://schemas.microsoft.com/office/powerpoint/2010/main" val="418363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42C454-D35B-4D05-BE93-C7F856F76C37}"/>
              </a:ext>
            </a:extLst>
          </p:cNvPr>
          <p:cNvPicPr>
            <a:picLocks noChangeAspect="1"/>
          </p:cNvPicPr>
          <p:nvPr/>
        </p:nvPicPr>
        <p:blipFill>
          <a:blip r:embed="rId4"/>
          <a:stretch>
            <a:fillRect/>
          </a:stretch>
        </p:blipFill>
        <p:spPr>
          <a:xfrm>
            <a:off x="543970" y="4584590"/>
            <a:ext cx="1926503" cy="1926503"/>
          </a:xfrm>
          <a:prstGeom prst="rect">
            <a:avLst/>
          </a:prstGeom>
        </p:spPr>
      </p:pic>
      <p:pic>
        <p:nvPicPr>
          <p:cNvPr id="7" name="Picture 6">
            <a:extLst>
              <a:ext uri="{FF2B5EF4-FFF2-40B4-BE49-F238E27FC236}">
                <a16:creationId xmlns:a16="http://schemas.microsoft.com/office/drawing/2014/main" id="{6E562679-6C5B-40C7-A188-42294E3B7D43}"/>
              </a:ext>
            </a:extLst>
          </p:cNvPr>
          <p:cNvPicPr>
            <a:picLocks noChangeAspect="1"/>
          </p:cNvPicPr>
          <p:nvPr/>
        </p:nvPicPr>
        <p:blipFill>
          <a:blip r:embed="rId5"/>
          <a:stretch>
            <a:fillRect/>
          </a:stretch>
        </p:blipFill>
        <p:spPr>
          <a:xfrm>
            <a:off x="9654414" y="5252159"/>
            <a:ext cx="1926503" cy="1115665"/>
          </a:xfrm>
          <a:prstGeom prst="rect">
            <a:avLst/>
          </a:prstGeom>
        </p:spPr>
      </p:pic>
      <p:sp>
        <p:nvSpPr>
          <p:cNvPr id="3" name="TextBox 2">
            <a:extLst>
              <a:ext uri="{FF2B5EF4-FFF2-40B4-BE49-F238E27FC236}">
                <a16:creationId xmlns:a16="http://schemas.microsoft.com/office/drawing/2014/main" id="{93E6085D-C5C2-4F81-AC6E-F6D5578712A4}"/>
              </a:ext>
            </a:extLst>
          </p:cNvPr>
          <p:cNvSpPr txBox="1"/>
          <p:nvPr/>
        </p:nvSpPr>
        <p:spPr>
          <a:xfrm>
            <a:off x="1728132" y="356446"/>
            <a:ext cx="8951053" cy="1015663"/>
          </a:xfrm>
          <a:prstGeom prst="rect">
            <a:avLst/>
          </a:prstGeom>
          <a:noFill/>
        </p:spPr>
        <p:txBody>
          <a:bodyPr wrap="square" rtlCol="0">
            <a:spAutoFit/>
          </a:bodyPr>
          <a:lstStyle/>
          <a:p>
            <a:pPr algn="ctr"/>
            <a:r>
              <a:rPr lang="en-GB" sz="6000" dirty="0"/>
              <a:t>Academy Changes </a:t>
            </a:r>
          </a:p>
        </p:txBody>
      </p:sp>
      <p:sp>
        <p:nvSpPr>
          <p:cNvPr id="9" name="TextBox 8">
            <a:extLst>
              <a:ext uri="{FF2B5EF4-FFF2-40B4-BE49-F238E27FC236}">
                <a16:creationId xmlns:a16="http://schemas.microsoft.com/office/drawing/2014/main" id="{616C9721-6D91-47D3-A977-358B10B56F1B}"/>
              </a:ext>
            </a:extLst>
          </p:cNvPr>
          <p:cNvSpPr txBox="1"/>
          <p:nvPr/>
        </p:nvSpPr>
        <p:spPr>
          <a:xfrm>
            <a:off x="1023457" y="1372109"/>
            <a:ext cx="4748169" cy="400110"/>
          </a:xfrm>
          <a:prstGeom prst="rect">
            <a:avLst/>
          </a:prstGeom>
          <a:noFill/>
        </p:spPr>
        <p:txBody>
          <a:bodyPr wrap="square" rtlCol="0">
            <a:spAutoFit/>
          </a:bodyPr>
          <a:lstStyle/>
          <a:p>
            <a:r>
              <a:rPr lang="en-GB" sz="2000" b="1" dirty="0"/>
              <a:t>Effective April 2021</a:t>
            </a:r>
          </a:p>
        </p:txBody>
      </p:sp>
      <p:sp>
        <p:nvSpPr>
          <p:cNvPr id="13" name="Rectangle 12">
            <a:extLst>
              <a:ext uri="{FF2B5EF4-FFF2-40B4-BE49-F238E27FC236}">
                <a16:creationId xmlns:a16="http://schemas.microsoft.com/office/drawing/2014/main" id="{E5B0A80D-F651-470E-939F-4667B87EA8A6}"/>
              </a:ext>
            </a:extLst>
          </p:cNvPr>
          <p:cNvSpPr/>
          <p:nvPr/>
        </p:nvSpPr>
        <p:spPr>
          <a:xfrm>
            <a:off x="1384183" y="1953867"/>
            <a:ext cx="10058401" cy="2585323"/>
          </a:xfrm>
          <a:prstGeom prst="rect">
            <a:avLst/>
          </a:prstGeom>
        </p:spPr>
        <p:txBody>
          <a:bodyPr wrap="square">
            <a:spAutoFit/>
          </a:bodyPr>
          <a:lstStyle/>
          <a:p>
            <a:r>
              <a:rPr lang="en-GB" dirty="0"/>
              <a:t>Thank you to all parents and carers who participated in the consultation process, your input is highly valued. The consultation process came to an official close on Friday 19th March 2021. Having consulted with the Chief Executive Offer at Academy Transformation Trust, our Board of Trustees, our Local Academy Committee (LAC), all staff and members of the local community – including the local authority and unions, I am now in a position to announce that the outlined proposal will commence as a pilot in the first instance, for 1 term, commencing the week beginning the 19th April (after Easter). </a:t>
            </a:r>
          </a:p>
          <a:p>
            <a:endParaRPr lang="en-GB" dirty="0"/>
          </a:p>
          <a:p>
            <a:r>
              <a:rPr lang="en-GB" dirty="0"/>
              <a:t>As stated in the initial consultation, the DFE recommended face to face teaching time is 25hrs per week, the new model will see 26.5hrs per week, exceeding the current recommendations. </a:t>
            </a:r>
          </a:p>
        </p:txBody>
      </p:sp>
      <p:pic>
        <p:nvPicPr>
          <p:cNvPr id="12" name="Audio 11">
            <a:hlinkClick r:id="" action="ppaction://media"/>
            <a:extLst>
              <a:ext uri="{FF2B5EF4-FFF2-40B4-BE49-F238E27FC236}">
                <a16:creationId xmlns:a16="http://schemas.microsoft.com/office/drawing/2014/main" id="{B27F6EF0-1A6E-42C0-940C-CD1902BCA8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30373897"/>
      </p:ext>
    </p:extLst>
  </p:cSld>
  <p:clrMapOvr>
    <a:masterClrMapping/>
  </p:clrMapOvr>
  <mc:AlternateContent xmlns:mc="http://schemas.openxmlformats.org/markup-compatibility/2006" xmlns:p14="http://schemas.microsoft.com/office/powerpoint/2010/main">
    <mc:Choice Requires="p14">
      <p:transition spd="slow" p14:dur="2000" advTm="14075"/>
    </mc:Choice>
    <mc:Fallback xmlns="">
      <p:transition spd="slow" advTm="14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67A9-92B6-4BE1-A554-79A3449B820B}"/>
              </a:ext>
            </a:extLst>
          </p:cNvPr>
          <p:cNvSpPr>
            <a:spLocks noGrp="1"/>
          </p:cNvSpPr>
          <p:nvPr>
            <p:ph type="title"/>
          </p:nvPr>
        </p:nvSpPr>
        <p:spPr>
          <a:xfrm>
            <a:off x="838200" y="113455"/>
            <a:ext cx="10515600" cy="1325563"/>
          </a:xfrm>
        </p:spPr>
        <p:txBody>
          <a:bodyPr>
            <a:normAutofit/>
          </a:bodyPr>
          <a:lstStyle/>
          <a:p>
            <a:pPr algn="ctr"/>
            <a:r>
              <a:rPr lang="en-GB" sz="4000" b="1" dirty="0">
                <a:latin typeface="+mn-lt"/>
              </a:rPr>
              <a:t>Staggered Start Times </a:t>
            </a:r>
          </a:p>
        </p:txBody>
      </p:sp>
      <p:pic>
        <p:nvPicPr>
          <p:cNvPr id="4" name="Content Placeholder 3">
            <a:extLst>
              <a:ext uri="{FF2B5EF4-FFF2-40B4-BE49-F238E27FC236}">
                <a16:creationId xmlns:a16="http://schemas.microsoft.com/office/drawing/2014/main" id="{3BC3C458-D447-49A5-A23B-BFD70BD6D5FE}"/>
              </a:ext>
            </a:extLst>
          </p:cNvPr>
          <p:cNvPicPr>
            <a:picLocks noGrp="1" noChangeAspect="1"/>
          </p:cNvPicPr>
          <p:nvPr>
            <p:ph idx="1"/>
          </p:nvPr>
        </p:nvPicPr>
        <p:blipFill>
          <a:blip r:embed="rId4"/>
          <a:stretch>
            <a:fillRect/>
          </a:stretch>
        </p:blipFill>
        <p:spPr>
          <a:xfrm>
            <a:off x="267133" y="4707451"/>
            <a:ext cx="1926503" cy="1926503"/>
          </a:xfrm>
          <a:prstGeom prst="rect">
            <a:avLst/>
          </a:prstGeom>
        </p:spPr>
      </p:pic>
      <p:pic>
        <p:nvPicPr>
          <p:cNvPr id="5" name="Picture 4">
            <a:extLst>
              <a:ext uri="{FF2B5EF4-FFF2-40B4-BE49-F238E27FC236}">
                <a16:creationId xmlns:a16="http://schemas.microsoft.com/office/drawing/2014/main" id="{C9D14E6F-99ED-422D-9203-B3AC5E792FD5}"/>
              </a:ext>
            </a:extLst>
          </p:cNvPr>
          <p:cNvPicPr>
            <a:picLocks noChangeAspect="1"/>
          </p:cNvPicPr>
          <p:nvPr/>
        </p:nvPicPr>
        <p:blipFill>
          <a:blip r:embed="rId5"/>
          <a:stretch>
            <a:fillRect/>
          </a:stretch>
        </p:blipFill>
        <p:spPr>
          <a:xfrm>
            <a:off x="9998364" y="5518289"/>
            <a:ext cx="1926503" cy="1115665"/>
          </a:xfrm>
          <a:prstGeom prst="rect">
            <a:avLst/>
          </a:prstGeom>
        </p:spPr>
      </p:pic>
      <p:pic>
        <p:nvPicPr>
          <p:cNvPr id="6" name="Picture 5">
            <a:extLst>
              <a:ext uri="{FF2B5EF4-FFF2-40B4-BE49-F238E27FC236}">
                <a16:creationId xmlns:a16="http://schemas.microsoft.com/office/drawing/2014/main" id="{22A30293-462E-41E2-B3F5-B58E563213AA}"/>
              </a:ext>
            </a:extLst>
          </p:cNvPr>
          <p:cNvPicPr>
            <a:picLocks noChangeAspect="1"/>
          </p:cNvPicPr>
          <p:nvPr/>
        </p:nvPicPr>
        <p:blipFill>
          <a:blip r:embed="rId6"/>
          <a:stretch>
            <a:fillRect/>
          </a:stretch>
        </p:blipFill>
        <p:spPr>
          <a:xfrm>
            <a:off x="2193636" y="2040963"/>
            <a:ext cx="8607105" cy="3517479"/>
          </a:xfrm>
          <a:prstGeom prst="rect">
            <a:avLst/>
          </a:prstGeom>
        </p:spPr>
      </p:pic>
      <p:pic>
        <p:nvPicPr>
          <p:cNvPr id="8" name="Picture 7">
            <a:extLst>
              <a:ext uri="{FF2B5EF4-FFF2-40B4-BE49-F238E27FC236}">
                <a16:creationId xmlns:a16="http://schemas.microsoft.com/office/drawing/2014/main" id="{FBCD548C-6CA4-4D6C-89E3-1B51AD03E380}"/>
              </a:ext>
            </a:extLst>
          </p:cNvPr>
          <p:cNvPicPr>
            <a:picLocks noChangeAspect="1"/>
          </p:cNvPicPr>
          <p:nvPr/>
        </p:nvPicPr>
        <p:blipFill>
          <a:blip r:embed="rId7"/>
          <a:stretch>
            <a:fillRect/>
          </a:stretch>
        </p:blipFill>
        <p:spPr>
          <a:xfrm>
            <a:off x="1096160" y="1299558"/>
            <a:ext cx="4737003" cy="499915"/>
          </a:xfrm>
          <a:prstGeom prst="rect">
            <a:avLst/>
          </a:prstGeom>
        </p:spPr>
      </p:pic>
      <p:pic>
        <p:nvPicPr>
          <p:cNvPr id="11" name="Audio 10">
            <a:hlinkClick r:id="" action="ppaction://media"/>
            <a:extLst>
              <a:ext uri="{FF2B5EF4-FFF2-40B4-BE49-F238E27FC236}">
                <a16:creationId xmlns:a16="http://schemas.microsoft.com/office/drawing/2014/main" id="{5F2B362D-9BAD-45D8-A96E-C004E9AEB3E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06478"/>
      </p:ext>
    </p:extLst>
  </p:cSld>
  <p:clrMapOvr>
    <a:masterClrMapping/>
  </p:clrMapOvr>
  <mc:AlternateContent xmlns:mc="http://schemas.openxmlformats.org/markup-compatibility/2006" xmlns:p14="http://schemas.microsoft.com/office/powerpoint/2010/main">
    <mc:Choice Requires="p14">
      <p:transition spd="slow" p14:dur="2000" advTm="12568"/>
    </mc:Choice>
    <mc:Fallback xmlns="">
      <p:transition spd="slow" advTm="12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81C425-DD34-4BD2-A317-C185B3AF9D10}"/>
              </a:ext>
            </a:extLst>
          </p:cNvPr>
          <p:cNvPicPr>
            <a:picLocks noChangeAspect="1"/>
          </p:cNvPicPr>
          <p:nvPr/>
        </p:nvPicPr>
        <p:blipFill>
          <a:blip r:embed="rId4"/>
          <a:stretch>
            <a:fillRect/>
          </a:stretch>
        </p:blipFill>
        <p:spPr>
          <a:xfrm>
            <a:off x="149687" y="4643368"/>
            <a:ext cx="1926503" cy="1926503"/>
          </a:xfrm>
          <a:prstGeom prst="rect">
            <a:avLst/>
          </a:prstGeom>
        </p:spPr>
      </p:pic>
      <p:pic>
        <p:nvPicPr>
          <p:cNvPr id="3" name="Picture 2">
            <a:extLst>
              <a:ext uri="{FF2B5EF4-FFF2-40B4-BE49-F238E27FC236}">
                <a16:creationId xmlns:a16="http://schemas.microsoft.com/office/drawing/2014/main" id="{7669696F-C77B-45D7-B2B8-CF348EF2DABF}"/>
              </a:ext>
            </a:extLst>
          </p:cNvPr>
          <p:cNvPicPr>
            <a:picLocks noChangeAspect="1"/>
          </p:cNvPicPr>
          <p:nvPr/>
        </p:nvPicPr>
        <p:blipFill>
          <a:blip r:embed="rId5"/>
          <a:stretch>
            <a:fillRect/>
          </a:stretch>
        </p:blipFill>
        <p:spPr>
          <a:xfrm>
            <a:off x="10040308" y="5454206"/>
            <a:ext cx="1926503" cy="1115665"/>
          </a:xfrm>
          <a:prstGeom prst="rect">
            <a:avLst/>
          </a:prstGeom>
        </p:spPr>
      </p:pic>
      <p:sp>
        <p:nvSpPr>
          <p:cNvPr id="5" name="TextBox 4">
            <a:extLst>
              <a:ext uri="{FF2B5EF4-FFF2-40B4-BE49-F238E27FC236}">
                <a16:creationId xmlns:a16="http://schemas.microsoft.com/office/drawing/2014/main" id="{EB25161B-FCDC-4379-81EA-A3BA1AB1F505}"/>
              </a:ext>
            </a:extLst>
          </p:cNvPr>
          <p:cNvSpPr txBox="1"/>
          <p:nvPr/>
        </p:nvSpPr>
        <p:spPr>
          <a:xfrm>
            <a:off x="1757493" y="272584"/>
            <a:ext cx="8850385" cy="769441"/>
          </a:xfrm>
          <a:prstGeom prst="rect">
            <a:avLst/>
          </a:prstGeom>
          <a:noFill/>
        </p:spPr>
        <p:txBody>
          <a:bodyPr wrap="square" rtlCol="0">
            <a:spAutoFit/>
          </a:bodyPr>
          <a:lstStyle/>
          <a:p>
            <a:pPr algn="ctr"/>
            <a:r>
              <a:rPr lang="en-GB" sz="4400" b="1" dirty="0"/>
              <a:t>Staggered Finish Times </a:t>
            </a:r>
          </a:p>
        </p:txBody>
      </p:sp>
      <p:sp>
        <p:nvSpPr>
          <p:cNvPr id="6" name="TextBox 5">
            <a:extLst>
              <a:ext uri="{FF2B5EF4-FFF2-40B4-BE49-F238E27FC236}">
                <a16:creationId xmlns:a16="http://schemas.microsoft.com/office/drawing/2014/main" id="{540661A2-9B72-411D-B6D5-7457D4537D1D}"/>
              </a:ext>
            </a:extLst>
          </p:cNvPr>
          <p:cNvSpPr txBox="1"/>
          <p:nvPr/>
        </p:nvSpPr>
        <p:spPr>
          <a:xfrm>
            <a:off x="822122" y="1145867"/>
            <a:ext cx="4681057" cy="369332"/>
          </a:xfrm>
          <a:prstGeom prst="rect">
            <a:avLst/>
          </a:prstGeom>
          <a:noFill/>
        </p:spPr>
        <p:txBody>
          <a:bodyPr wrap="square" rtlCol="0">
            <a:spAutoFit/>
          </a:bodyPr>
          <a:lstStyle/>
          <a:p>
            <a:r>
              <a:rPr lang="en-GB" b="1" dirty="0"/>
              <a:t>Effective the week beginning the 19</a:t>
            </a:r>
            <a:r>
              <a:rPr lang="en-GB" b="1" baseline="30000" dirty="0"/>
              <a:t>th</a:t>
            </a:r>
            <a:r>
              <a:rPr lang="en-GB" b="1" dirty="0"/>
              <a:t> April </a:t>
            </a:r>
          </a:p>
        </p:txBody>
      </p:sp>
      <p:pic>
        <p:nvPicPr>
          <p:cNvPr id="7" name="Picture 6">
            <a:extLst>
              <a:ext uri="{FF2B5EF4-FFF2-40B4-BE49-F238E27FC236}">
                <a16:creationId xmlns:a16="http://schemas.microsoft.com/office/drawing/2014/main" id="{79804EAA-30CC-4F4E-8D1B-566C91268349}"/>
              </a:ext>
            </a:extLst>
          </p:cNvPr>
          <p:cNvPicPr>
            <a:picLocks noChangeAspect="1"/>
          </p:cNvPicPr>
          <p:nvPr/>
        </p:nvPicPr>
        <p:blipFill>
          <a:blip r:embed="rId6"/>
          <a:stretch>
            <a:fillRect/>
          </a:stretch>
        </p:blipFill>
        <p:spPr>
          <a:xfrm>
            <a:off x="2319471" y="1715931"/>
            <a:ext cx="8556771" cy="4853940"/>
          </a:xfrm>
          <a:prstGeom prst="rect">
            <a:avLst/>
          </a:prstGeom>
        </p:spPr>
      </p:pic>
      <p:pic>
        <p:nvPicPr>
          <p:cNvPr id="10" name="Audio 9">
            <a:hlinkClick r:id="" action="ppaction://media"/>
            <a:extLst>
              <a:ext uri="{FF2B5EF4-FFF2-40B4-BE49-F238E27FC236}">
                <a16:creationId xmlns:a16="http://schemas.microsoft.com/office/drawing/2014/main" id="{1FFD1BC6-0080-4D9F-8B72-1319602033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00642728"/>
      </p:ext>
    </p:extLst>
  </p:cSld>
  <p:clrMapOvr>
    <a:masterClrMapping/>
  </p:clrMapOvr>
  <mc:AlternateContent xmlns:mc="http://schemas.openxmlformats.org/markup-compatibility/2006" xmlns:p14="http://schemas.microsoft.com/office/powerpoint/2010/main">
    <mc:Choice Requires="p14">
      <p:transition spd="slow" p14:dur="2000" advTm="52931"/>
    </mc:Choice>
    <mc:Fallback xmlns="">
      <p:transition spd="slow" advTm="52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04FBC9-5478-4DAC-B405-2CF91F18D2A9}"/>
              </a:ext>
            </a:extLst>
          </p:cNvPr>
          <p:cNvPicPr>
            <a:picLocks noChangeAspect="1"/>
          </p:cNvPicPr>
          <p:nvPr/>
        </p:nvPicPr>
        <p:blipFill>
          <a:blip r:embed="rId4"/>
          <a:stretch>
            <a:fillRect/>
          </a:stretch>
        </p:blipFill>
        <p:spPr>
          <a:xfrm>
            <a:off x="369116" y="363724"/>
            <a:ext cx="11501306" cy="6355858"/>
          </a:xfrm>
          <a:prstGeom prst="rect">
            <a:avLst/>
          </a:prstGeom>
        </p:spPr>
      </p:pic>
      <p:pic>
        <p:nvPicPr>
          <p:cNvPr id="5" name="Audio 4">
            <a:hlinkClick r:id="" action="ppaction://media"/>
            <a:extLst>
              <a:ext uri="{FF2B5EF4-FFF2-40B4-BE49-F238E27FC236}">
                <a16:creationId xmlns:a16="http://schemas.microsoft.com/office/drawing/2014/main" id="{265F9104-D643-498A-B1C5-EC934A5A3B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42189870"/>
      </p:ext>
    </p:extLst>
  </p:cSld>
  <p:clrMapOvr>
    <a:masterClrMapping/>
  </p:clrMapOvr>
  <mc:AlternateContent xmlns:mc="http://schemas.openxmlformats.org/markup-compatibility/2006" xmlns:p14="http://schemas.microsoft.com/office/powerpoint/2010/main">
    <mc:Choice Requires="p14">
      <p:transition spd="slow" p14:dur="2000" advTm="48131"/>
    </mc:Choice>
    <mc:Fallback xmlns="">
      <p:transition spd="slow" advTm="48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7AC9C4-1B01-4F61-B3C6-76EAD1539302}"/>
              </a:ext>
            </a:extLst>
          </p:cNvPr>
          <p:cNvPicPr>
            <a:picLocks noChangeAspect="1"/>
          </p:cNvPicPr>
          <p:nvPr/>
        </p:nvPicPr>
        <p:blipFill>
          <a:blip r:embed="rId4"/>
          <a:stretch>
            <a:fillRect/>
          </a:stretch>
        </p:blipFill>
        <p:spPr>
          <a:xfrm>
            <a:off x="283912" y="4655275"/>
            <a:ext cx="1926503" cy="1926503"/>
          </a:xfrm>
          <a:prstGeom prst="rect">
            <a:avLst/>
          </a:prstGeom>
        </p:spPr>
      </p:pic>
      <p:pic>
        <p:nvPicPr>
          <p:cNvPr id="3" name="Picture 2">
            <a:extLst>
              <a:ext uri="{FF2B5EF4-FFF2-40B4-BE49-F238E27FC236}">
                <a16:creationId xmlns:a16="http://schemas.microsoft.com/office/drawing/2014/main" id="{86399FC8-E49A-46AF-B5B8-7E7ED072883D}"/>
              </a:ext>
            </a:extLst>
          </p:cNvPr>
          <p:cNvPicPr>
            <a:picLocks noChangeAspect="1"/>
          </p:cNvPicPr>
          <p:nvPr/>
        </p:nvPicPr>
        <p:blipFill>
          <a:blip r:embed="rId5"/>
          <a:stretch>
            <a:fillRect/>
          </a:stretch>
        </p:blipFill>
        <p:spPr>
          <a:xfrm>
            <a:off x="9780249" y="5466113"/>
            <a:ext cx="1926503" cy="1115665"/>
          </a:xfrm>
          <a:prstGeom prst="rect">
            <a:avLst/>
          </a:prstGeom>
        </p:spPr>
      </p:pic>
      <p:sp>
        <p:nvSpPr>
          <p:cNvPr id="4" name="Rectangle 3">
            <a:extLst>
              <a:ext uri="{FF2B5EF4-FFF2-40B4-BE49-F238E27FC236}">
                <a16:creationId xmlns:a16="http://schemas.microsoft.com/office/drawing/2014/main" id="{E7D7CC2A-DB29-4F3F-A3D7-1B4976756FCD}"/>
              </a:ext>
            </a:extLst>
          </p:cNvPr>
          <p:cNvSpPr/>
          <p:nvPr/>
        </p:nvSpPr>
        <p:spPr>
          <a:xfrm>
            <a:off x="2080470" y="1735920"/>
            <a:ext cx="9135610" cy="2554545"/>
          </a:xfrm>
          <a:prstGeom prst="rect">
            <a:avLst/>
          </a:prstGeom>
        </p:spPr>
        <p:txBody>
          <a:bodyPr wrap="square">
            <a:spAutoFit/>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During a Friday afternoon, children will have the opportunity to learn remotely. A remote offer will be provided on a weekly basis, consisting of 2.5hrs of educational provision. </a:t>
            </a:r>
          </a:p>
          <a:p>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Although this provision is optional it is highly recommended as it will enable all pupils to further their learning through a range of digital platforms and practical activities. If you have issues with access to a digital device from home, contact the school and inform Mrs Smith and the school will look into how best we can support. </a:t>
            </a:r>
            <a:endParaRPr lang="en-GB" sz="2000" dirty="0"/>
          </a:p>
        </p:txBody>
      </p:sp>
      <p:sp>
        <p:nvSpPr>
          <p:cNvPr id="5" name="TextBox 4">
            <a:extLst>
              <a:ext uri="{FF2B5EF4-FFF2-40B4-BE49-F238E27FC236}">
                <a16:creationId xmlns:a16="http://schemas.microsoft.com/office/drawing/2014/main" id="{005ECB8B-14B9-4929-B8BE-36FF745EC48C}"/>
              </a:ext>
            </a:extLst>
          </p:cNvPr>
          <p:cNvSpPr txBox="1"/>
          <p:nvPr/>
        </p:nvSpPr>
        <p:spPr>
          <a:xfrm>
            <a:off x="2080470" y="370836"/>
            <a:ext cx="8296712" cy="769441"/>
          </a:xfrm>
          <a:prstGeom prst="rect">
            <a:avLst/>
          </a:prstGeom>
          <a:noFill/>
        </p:spPr>
        <p:txBody>
          <a:bodyPr wrap="square" rtlCol="0">
            <a:spAutoFit/>
          </a:bodyPr>
          <a:lstStyle/>
          <a:p>
            <a:pPr algn="ctr"/>
            <a:r>
              <a:rPr lang="en-GB" sz="4400" dirty="0"/>
              <a:t>Remote Provision </a:t>
            </a:r>
          </a:p>
        </p:txBody>
      </p:sp>
      <p:pic>
        <p:nvPicPr>
          <p:cNvPr id="9" name="Audio 8">
            <a:hlinkClick r:id="" action="ppaction://media"/>
            <a:extLst>
              <a:ext uri="{FF2B5EF4-FFF2-40B4-BE49-F238E27FC236}">
                <a16:creationId xmlns:a16="http://schemas.microsoft.com/office/drawing/2014/main" id="{3C242CE3-9CA0-40AB-BF4F-FCF7A997BF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7801972"/>
      </p:ext>
    </p:extLst>
  </p:cSld>
  <p:clrMapOvr>
    <a:masterClrMapping/>
  </p:clrMapOvr>
  <mc:AlternateContent xmlns:mc="http://schemas.openxmlformats.org/markup-compatibility/2006" xmlns:p14="http://schemas.microsoft.com/office/powerpoint/2010/main">
    <mc:Choice Requires="p14">
      <p:transition spd="slow" p14:dur="2000" advTm="69680"/>
    </mc:Choice>
    <mc:Fallback xmlns="">
      <p:transition spd="slow" advTm="69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2CEA0F-6AA0-498B-8FD9-74DA5759F320}"/>
              </a:ext>
            </a:extLst>
          </p:cNvPr>
          <p:cNvPicPr>
            <a:picLocks noChangeAspect="1"/>
          </p:cNvPicPr>
          <p:nvPr/>
        </p:nvPicPr>
        <p:blipFill>
          <a:blip r:embed="rId4"/>
          <a:stretch>
            <a:fillRect/>
          </a:stretch>
        </p:blipFill>
        <p:spPr>
          <a:xfrm>
            <a:off x="409747" y="4630108"/>
            <a:ext cx="1926503" cy="1926503"/>
          </a:xfrm>
          <a:prstGeom prst="rect">
            <a:avLst/>
          </a:prstGeom>
        </p:spPr>
      </p:pic>
      <p:pic>
        <p:nvPicPr>
          <p:cNvPr id="3" name="Picture 2">
            <a:extLst>
              <a:ext uri="{FF2B5EF4-FFF2-40B4-BE49-F238E27FC236}">
                <a16:creationId xmlns:a16="http://schemas.microsoft.com/office/drawing/2014/main" id="{837E92E0-F806-41AE-AB92-FDA074B6ED7C}"/>
              </a:ext>
            </a:extLst>
          </p:cNvPr>
          <p:cNvPicPr>
            <a:picLocks noChangeAspect="1"/>
          </p:cNvPicPr>
          <p:nvPr/>
        </p:nvPicPr>
        <p:blipFill>
          <a:blip r:embed="rId5"/>
          <a:stretch>
            <a:fillRect/>
          </a:stretch>
        </p:blipFill>
        <p:spPr>
          <a:xfrm>
            <a:off x="9855750" y="5440946"/>
            <a:ext cx="1926503" cy="1115665"/>
          </a:xfrm>
          <a:prstGeom prst="rect">
            <a:avLst/>
          </a:prstGeom>
        </p:spPr>
      </p:pic>
      <p:sp>
        <p:nvSpPr>
          <p:cNvPr id="4" name="TextBox 3">
            <a:extLst>
              <a:ext uri="{FF2B5EF4-FFF2-40B4-BE49-F238E27FC236}">
                <a16:creationId xmlns:a16="http://schemas.microsoft.com/office/drawing/2014/main" id="{1B08FC65-F76D-4425-8C82-70B0D6736ABD}"/>
              </a:ext>
            </a:extLst>
          </p:cNvPr>
          <p:cNvSpPr txBox="1"/>
          <p:nvPr/>
        </p:nvSpPr>
        <p:spPr>
          <a:xfrm>
            <a:off x="2843868" y="301389"/>
            <a:ext cx="7340367" cy="769441"/>
          </a:xfrm>
          <a:prstGeom prst="rect">
            <a:avLst/>
          </a:prstGeom>
          <a:noFill/>
        </p:spPr>
        <p:txBody>
          <a:bodyPr wrap="square" rtlCol="0">
            <a:spAutoFit/>
          </a:bodyPr>
          <a:lstStyle/>
          <a:p>
            <a:pPr algn="ctr"/>
            <a:r>
              <a:rPr lang="en-GB" sz="4400" b="1" dirty="0"/>
              <a:t>Working Family Provision </a:t>
            </a:r>
          </a:p>
        </p:txBody>
      </p:sp>
      <p:sp>
        <p:nvSpPr>
          <p:cNvPr id="5" name="TextBox 4">
            <a:extLst>
              <a:ext uri="{FF2B5EF4-FFF2-40B4-BE49-F238E27FC236}">
                <a16:creationId xmlns:a16="http://schemas.microsoft.com/office/drawing/2014/main" id="{6571457F-3824-4F71-A15D-9E30E3EA216A}"/>
              </a:ext>
            </a:extLst>
          </p:cNvPr>
          <p:cNvSpPr txBox="1"/>
          <p:nvPr/>
        </p:nvSpPr>
        <p:spPr>
          <a:xfrm>
            <a:off x="780176" y="1070830"/>
            <a:ext cx="11174136" cy="3416320"/>
          </a:xfrm>
          <a:prstGeom prst="rect">
            <a:avLst/>
          </a:prstGeom>
          <a:noFill/>
        </p:spPr>
        <p:txBody>
          <a:bodyPr wrap="square" rtlCol="0">
            <a:spAutoFit/>
          </a:bodyPr>
          <a:lstStyle/>
          <a:p>
            <a:r>
              <a:rPr lang="en-GB" dirty="0"/>
              <a:t>For our working parents whereby both parents work or in the case of single parent families the sole parent works, on-site provision on a Friday afternoon is available. </a:t>
            </a:r>
          </a:p>
          <a:p>
            <a:endParaRPr lang="en-GB" dirty="0"/>
          </a:p>
          <a:p>
            <a:r>
              <a:rPr lang="en-GB" dirty="0"/>
              <a:t>We are asking parents who qualify for this provision to contact Mrs. A Smith in the school office between Tuesday 23rd March and Wednesday 31</a:t>
            </a:r>
            <a:r>
              <a:rPr lang="en-GB" baseline="30000" dirty="0"/>
              <a:t>st</a:t>
            </a:r>
            <a:r>
              <a:rPr lang="en-GB" dirty="0"/>
              <a:t> March to discuss eligibility and providing proof of work. Places in provision will only be provided once sufficient evidence of work has been provided. Mrs Smith will discuss in detail what evidence is acceptable and how this needs to be submitted. Evidence submitted after the 31</a:t>
            </a:r>
            <a:r>
              <a:rPr lang="en-GB" baseline="30000" dirty="0"/>
              <a:t>st</a:t>
            </a:r>
            <a:r>
              <a:rPr lang="en-GB" dirty="0"/>
              <a:t> March cannot be reviewed and a place in onsite provision during the first week back after half term will not be granted and will need to be reviewed at a later date. </a:t>
            </a:r>
          </a:p>
          <a:p>
            <a:endParaRPr lang="en-GB" dirty="0"/>
          </a:p>
          <a:p>
            <a:r>
              <a:rPr lang="en-GB" dirty="0"/>
              <a:t>There will be no exception to this rule, as risk assessments to ensure COVID guidance is adhered to will need to be drawn up in advance.  </a:t>
            </a:r>
          </a:p>
        </p:txBody>
      </p:sp>
      <p:pic>
        <p:nvPicPr>
          <p:cNvPr id="10" name="Audio 9">
            <a:hlinkClick r:id="" action="ppaction://media"/>
            <a:extLst>
              <a:ext uri="{FF2B5EF4-FFF2-40B4-BE49-F238E27FC236}">
                <a16:creationId xmlns:a16="http://schemas.microsoft.com/office/drawing/2014/main" id="{C6CB9BC7-1AB1-42C5-814A-5213A16014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71140112"/>
      </p:ext>
    </p:extLst>
  </p:cSld>
  <p:clrMapOvr>
    <a:masterClrMapping/>
  </p:clrMapOvr>
  <mc:AlternateContent xmlns:mc="http://schemas.openxmlformats.org/markup-compatibility/2006" xmlns:p14="http://schemas.microsoft.com/office/powerpoint/2010/main">
    <mc:Choice Requires="p14">
      <p:transition spd="slow" p14:dur="2000" advTm="59098"/>
    </mc:Choice>
    <mc:Fallback xmlns="">
      <p:transition spd="slow" advTm="59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32F74E-B642-4640-B033-A1D9ADC20E5B}"/>
              </a:ext>
            </a:extLst>
          </p:cNvPr>
          <p:cNvPicPr>
            <a:picLocks noChangeAspect="1"/>
          </p:cNvPicPr>
          <p:nvPr/>
        </p:nvPicPr>
        <p:blipFill>
          <a:blip r:embed="rId4"/>
          <a:stretch>
            <a:fillRect/>
          </a:stretch>
        </p:blipFill>
        <p:spPr>
          <a:xfrm>
            <a:off x="686583" y="4479106"/>
            <a:ext cx="1926503" cy="1926503"/>
          </a:xfrm>
          <a:prstGeom prst="rect">
            <a:avLst/>
          </a:prstGeom>
        </p:spPr>
      </p:pic>
      <p:pic>
        <p:nvPicPr>
          <p:cNvPr id="3" name="Picture 2">
            <a:extLst>
              <a:ext uri="{FF2B5EF4-FFF2-40B4-BE49-F238E27FC236}">
                <a16:creationId xmlns:a16="http://schemas.microsoft.com/office/drawing/2014/main" id="{C4DDE686-829A-48C6-82DD-20A6D07C4900}"/>
              </a:ext>
            </a:extLst>
          </p:cNvPr>
          <p:cNvPicPr>
            <a:picLocks noChangeAspect="1"/>
          </p:cNvPicPr>
          <p:nvPr/>
        </p:nvPicPr>
        <p:blipFill>
          <a:blip r:embed="rId5"/>
          <a:stretch>
            <a:fillRect/>
          </a:stretch>
        </p:blipFill>
        <p:spPr>
          <a:xfrm>
            <a:off x="9578914" y="5289944"/>
            <a:ext cx="1926503" cy="1115665"/>
          </a:xfrm>
          <a:prstGeom prst="rect">
            <a:avLst/>
          </a:prstGeom>
        </p:spPr>
      </p:pic>
      <p:sp>
        <p:nvSpPr>
          <p:cNvPr id="4" name="TextBox 3">
            <a:extLst>
              <a:ext uri="{FF2B5EF4-FFF2-40B4-BE49-F238E27FC236}">
                <a16:creationId xmlns:a16="http://schemas.microsoft.com/office/drawing/2014/main" id="{C3744E85-FE09-45B4-A9C9-B1E91971D7DA}"/>
              </a:ext>
            </a:extLst>
          </p:cNvPr>
          <p:cNvSpPr txBox="1"/>
          <p:nvPr/>
        </p:nvSpPr>
        <p:spPr>
          <a:xfrm>
            <a:off x="2441196" y="221274"/>
            <a:ext cx="7432646" cy="769441"/>
          </a:xfrm>
          <a:prstGeom prst="rect">
            <a:avLst/>
          </a:prstGeom>
          <a:noFill/>
        </p:spPr>
        <p:txBody>
          <a:bodyPr wrap="square" rtlCol="0">
            <a:spAutoFit/>
          </a:bodyPr>
          <a:lstStyle/>
          <a:p>
            <a:pPr algn="ctr"/>
            <a:r>
              <a:rPr lang="en-GB" sz="4400" b="1" dirty="0"/>
              <a:t>Post COVID Restrictions </a:t>
            </a:r>
          </a:p>
        </p:txBody>
      </p:sp>
      <p:sp>
        <p:nvSpPr>
          <p:cNvPr id="5" name="Rectangle 4">
            <a:extLst>
              <a:ext uri="{FF2B5EF4-FFF2-40B4-BE49-F238E27FC236}">
                <a16:creationId xmlns:a16="http://schemas.microsoft.com/office/drawing/2014/main" id="{82B7932F-009E-47CC-A837-F448B83767E8}"/>
              </a:ext>
            </a:extLst>
          </p:cNvPr>
          <p:cNvSpPr/>
          <p:nvPr/>
        </p:nvSpPr>
        <p:spPr>
          <a:xfrm>
            <a:off x="778862" y="1113498"/>
            <a:ext cx="11125116" cy="3477875"/>
          </a:xfrm>
          <a:prstGeom prst="rect">
            <a:avLst/>
          </a:prstGeom>
        </p:spPr>
        <p:txBody>
          <a:bodyPr wrap="square">
            <a:spAutoFit/>
          </a:bodyPr>
          <a:lstStyle/>
          <a:p>
            <a:r>
              <a:rPr lang="en-GB" sz="2000" dirty="0"/>
              <a:t>Once we are in a position as a school to move away from the COVID restrictions and safeguarding measures of staggered start and finish times, we will move to the new start and finish times of 8.45am start for all year groups, with nursery at 8.30am; with a return to the 3.15pm finish time, with a finish time of 12.45pm on a Friday. </a:t>
            </a:r>
          </a:p>
          <a:p>
            <a:endParaRPr lang="en-GB" sz="2000" dirty="0"/>
          </a:p>
          <a:p>
            <a:r>
              <a:rPr lang="en-GB" sz="2000" dirty="0"/>
              <a:t>We review our COVID risk assessments every half term so it is likely that the staggered start and finish times may remain in place to the end of this academic year.</a:t>
            </a:r>
          </a:p>
          <a:p>
            <a:endParaRPr lang="en-GB" sz="2000" dirty="0"/>
          </a:p>
          <a:p>
            <a:r>
              <a:rPr lang="en-GB" sz="2000" dirty="0"/>
              <a:t> As the model is in the first instance a pilot, it will be review after a term. Throughout this time, we will continue to seek the views of all stakeholders such as parents, pupils and staff to evaluate the success and impact of the model, before moving to make any permanent change. </a:t>
            </a:r>
          </a:p>
        </p:txBody>
      </p:sp>
      <p:pic>
        <p:nvPicPr>
          <p:cNvPr id="14" name="Audio 13">
            <a:hlinkClick r:id="" action="ppaction://media"/>
            <a:extLst>
              <a:ext uri="{FF2B5EF4-FFF2-40B4-BE49-F238E27FC236}">
                <a16:creationId xmlns:a16="http://schemas.microsoft.com/office/drawing/2014/main" id="{CFA2750F-69A1-4CF7-A6CC-0137AC546C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90561273"/>
      </p:ext>
    </p:extLst>
  </p:cSld>
  <p:clrMapOvr>
    <a:masterClrMapping/>
  </p:clrMapOvr>
  <mc:AlternateContent xmlns:mc="http://schemas.openxmlformats.org/markup-compatibility/2006" xmlns:p14="http://schemas.microsoft.com/office/powerpoint/2010/main">
    <mc:Choice Requires="p14">
      <p:transition spd="slow" p14:dur="2000" advTm="59448"/>
    </mc:Choice>
    <mc:Fallback xmlns="">
      <p:transition spd="slow" advTm="59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589</Words>
  <Application>Microsoft Office PowerPoint</Application>
  <PresentationFormat>Widescreen</PresentationFormat>
  <Paragraphs>24</Paragraphs>
  <Slides>7</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Staggered Start Times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Hawkins</dc:creator>
  <cp:lastModifiedBy>Natalie Hawkins</cp:lastModifiedBy>
  <cp:revision>16</cp:revision>
  <dcterms:created xsi:type="dcterms:W3CDTF">2021-03-10T12:41:19Z</dcterms:created>
  <dcterms:modified xsi:type="dcterms:W3CDTF">2021-03-22T07:51:44Z</dcterms:modified>
</cp:coreProperties>
</file>